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Saira Semi Condense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SairaSemiCondensed-bold.fntdata"/><Relationship Id="rId27" Type="http://schemas.openxmlformats.org/officeDocument/2006/relationships/font" Target="fonts/SairaSemiCondense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b234b362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b234b362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0ba672c9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0ba672c9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233c4b24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233c4b24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233c4b24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233c4b24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0ba672c9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0ba672c9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0ba672c9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0ba672c9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0ba672c9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0ba672c9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0ba672c9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0ba672c9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0ba672c9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0ba672c9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0ba672c9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0ba672c9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0ba672c9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0ba672c9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b234b362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b234b362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33c4b24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33c4b24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b234b362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b234b362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234cd531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234cd531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b234b362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b234b362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0ba672c9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0ba672c9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b234b362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b234b362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233c4b2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233c4b2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233c4b24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233c4b24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0ba672c9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0ba672c9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66675" y="-86675"/>
            <a:ext cx="9344100" cy="5304600"/>
          </a:xfrm>
          <a:prstGeom prst="rect">
            <a:avLst/>
          </a:prstGeom>
          <a:gradFill>
            <a:gsLst>
              <a:gs pos="0">
                <a:srgbClr val="234076"/>
              </a:gs>
              <a:gs pos="100000">
                <a:srgbClr val="D0B6ED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63381" l="7227" r="0" t="-22788"/>
          <a:stretch/>
        </p:blipFill>
        <p:spPr>
          <a:xfrm>
            <a:off x="-66775" y="-1503325"/>
            <a:ext cx="9344101" cy="6721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Saira Semi Condensed"/>
              <a:buNone/>
              <a:defRPr b="1" sz="47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aira Semi Condensed"/>
              <a:buNone/>
              <a:defRPr sz="20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34076">
                  <a:alpha val="19607"/>
                </a:srgbClr>
              </a:gs>
              <a:gs pos="100000">
                <a:srgbClr val="D0B6ED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34076"/>
              </a:buClr>
              <a:buSzPts val="3600"/>
              <a:buFont typeface="Saira Semi Condensed"/>
              <a:buNone/>
              <a:defRPr b="1" sz="3600">
                <a:solidFill>
                  <a:srgbClr val="234076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209550" y="180975"/>
            <a:ext cx="8724900" cy="47814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34076">
                  <a:alpha val="19607"/>
                </a:srgbClr>
              </a:gs>
              <a:gs pos="100000">
                <a:srgbClr val="D0B6ED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 amt="41000"/>
          </a:blip>
          <a:srcRect b="19568" l="0" r="1048" t="0"/>
          <a:stretch/>
        </p:blipFill>
        <p:spPr>
          <a:xfrm>
            <a:off x="-31175" y="4504000"/>
            <a:ext cx="91751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 rotWithShape="1">
          <a:blip r:embed="rId2">
            <a:alphaModFix amt="41000"/>
          </a:blip>
          <a:srcRect b="7355" l="1824" r="1106" t="0"/>
          <a:stretch/>
        </p:blipFill>
        <p:spPr>
          <a:xfrm flipH="1">
            <a:off x="2" y="4230625"/>
            <a:ext cx="9143998" cy="9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34076"/>
              </a:buClr>
              <a:buSzPts val="2800"/>
              <a:buFont typeface="Saira Semi Condensed"/>
              <a:buNone/>
              <a:defRPr b="1">
                <a:solidFill>
                  <a:srgbClr val="234076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234076"/>
              </a:buClr>
              <a:buSzPts val="1800"/>
              <a:buFont typeface="Saira Semi Condensed"/>
              <a:buChar char="●"/>
              <a:defRPr>
                <a:solidFill>
                  <a:srgbClr val="234076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234076"/>
              </a:buClr>
              <a:buSzPts val="1400"/>
              <a:buFont typeface="Saira Semi Condensed"/>
              <a:buChar char="○"/>
              <a:defRPr>
                <a:solidFill>
                  <a:srgbClr val="234076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234076"/>
              </a:buClr>
              <a:buSzPts val="1400"/>
              <a:buFont typeface="Saira Semi Condensed"/>
              <a:buChar char="■"/>
              <a:defRPr>
                <a:solidFill>
                  <a:srgbClr val="234076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234076"/>
              </a:buClr>
              <a:buSzPts val="1400"/>
              <a:buFont typeface="Saira Semi Condensed"/>
              <a:buChar char="●"/>
              <a:defRPr>
                <a:solidFill>
                  <a:srgbClr val="234076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234076"/>
              </a:buClr>
              <a:buSzPts val="1400"/>
              <a:buFont typeface="Saira Semi Condensed"/>
              <a:buChar char="○"/>
              <a:defRPr>
                <a:solidFill>
                  <a:srgbClr val="234076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234076"/>
              </a:buClr>
              <a:buSzPts val="1400"/>
              <a:buFont typeface="Saira Semi Condensed"/>
              <a:buChar char="■"/>
              <a:defRPr>
                <a:solidFill>
                  <a:srgbClr val="234076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234076"/>
              </a:buClr>
              <a:buSzPts val="1400"/>
              <a:buFont typeface="Saira Semi Condensed"/>
              <a:buChar char="●"/>
              <a:defRPr>
                <a:solidFill>
                  <a:srgbClr val="234076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234076"/>
              </a:buClr>
              <a:buSzPts val="1400"/>
              <a:buFont typeface="Saira Semi Condensed"/>
              <a:buChar char="○"/>
              <a:defRPr>
                <a:solidFill>
                  <a:srgbClr val="234076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234076"/>
              </a:buClr>
              <a:buSzPts val="1400"/>
              <a:buFont typeface="Saira Semi Condensed"/>
              <a:buChar char="■"/>
              <a:defRPr>
                <a:solidFill>
                  <a:srgbClr val="234076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rgbClr val="234076"/>
                </a:solidFill>
              </a:defRPr>
            </a:lvl1pPr>
            <a:lvl2pPr lvl="1">
              <a:buNone/>
              <a:defRPr>
                <a:solidFill>
                  <a:srgbClr val="234076"/>
                </a:solidFill>
              </a:defRPr>
            </a:lvl2pPr>
            <a:lvl3pPr lvl="2">
              <a:buNone/>
              <a:defRPr>
                <a:solidFill>
                  <a:srgbClr val="234076"/>
                </a:solidFill>
              </a:defRPr>
            </a:lvl3pPr>
            <a:lvl4pPr lvl="3">
              <a:buNone/>
              <a:defRPr>
                <a:solidFill>
                  <a:srgbClr val="234076"/>
                </a:solidFill>
              </a:defRPr>
            </a:lvl4pPr>
            <a:lvl5pPr lvl="4">
              <a:buNone/>
              <a:defRPr>
                <a:solidFill>
                  <a:srgbClr val="234076"/>
                </a:solidFill>
              </a:defRPr>
            </a:lvl5pPr>
            <a:lvl6pPr lvl="5">
              <a:buNone/>
              <a:defRPr>
                <a:solidFill>
                  <a:srgbClr val="234076"/>
                </a:solidFill>
              </a:defRPr>
            </a:lvl6pPr>
            <a:lvl7pPr lvl="6">
              <a:buNone/>
              <a:defRPr>
                <a:solidFill>
                  <a:srgbClr val="234076"/>
                </a:solidFill>
              </a:defRPr>
            </a:lvl7pPr>
            <a:lvl8pPr lvl="7">
              <a:buNone/>
              <a:defRPr>
                <a:solidFill>
                  <a:srgbClr val="234076"/>
                </a:solidFill>
              </a:defRPr>
            </a:lvl8pPr>
            <a:lvl9pPr lvl="8">
              <a:buNone/>
              <a:defRPr>
                <a:solidFill>
                  <a:srgbClr val="23407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Relationship Id="rId10" Type="http://schemas.openxmlformats.org/officeDocument/2006/relationships/image" Target="../media/image26.png"/><Relationship Id="rId9" Type="http://schemas.openxmlformats.org/officeDocument/2006/relationships/image" Target="../media/image23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3.jpg"/><Relationship Id="rId5" Type="http://schemas.openxmlformats.org/officeDocument/2006/relationships/image" Target="../media/image7.png"/><Relationship Id="rId6" Type="http://schemas.openxmlformats.org/officeDocument/2006/relationships/image" Target="../media/image17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jpg"/><Relationship Id="rId4" Type="http://schemas.openxmlformats.org/officeDocument/2006/relationships/image" Target="../media/image15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hyperlink" Target="https://i.am.ai/roadma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for Hackathons</a:t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model.fit()</a:t>
            </a:r>
            <a:endParaRPr/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639" y="545700"/>
            <a:ext cx="980699" cy="92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050" y="604050"/>
            <a:ext cx="1409700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0701" y="1740042"/>
            <a:ext cx="980699" cy="73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Natural language processing (NLP)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00" y="1152475"/>
            <a:ext cx="476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(ML) for natural language processing (NLP) and text analytics involves using machine learning algorithms and “narrow” artificial intelligence to understand the meaning of text documents.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Computers tend to deal with structured data. They have a hard time with unstructured data: social media, news, emails, etc.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450" y="3705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5050" y="2275500"/>
            <a:ext cx="4008250" cy="24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 and Transfer Learning	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700" y="1122275"/>
            <a:ext cx="344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Transformer in NLP is a novel architecture that aims to solve sequence-to-sequence tasks while handling long-range dependencies with ease. 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675" y="881225"/>
            <a:ext cx="4187275" cy="34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2713" y="957400"/>
            <a:ext cx="4219575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Tasks </a:t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Sentiment </a:t>
            </a:r>
            <a:r>
              <a:rPr lang="en"/>
              <a:t>Analysis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NER (Natural Entity Recognition)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Question Answering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Mask Fill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 Generation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Summaration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Translation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Topic modeling 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800" y="1972425"/>
            <a:ext cx="5383501" cy="272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Tools and Libraries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145050"/>
            <a:ext cx="1846052" cy="184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2400"/>
            <a:ext cx="1846050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0852" y="3145050"/>
            <a:ext cx="1725864" cy="184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0150" y="152400"/>
            <a:ext cx="1846050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8591" y="243675"/>
            <a:ext cx="1846050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2875" y="3311748"/>
            <a:ext cx="1597825" cy="1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46741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98173" y="3426325"/>
            <a:ext cx="1483250" cy="148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ML Toolkit (Part 1)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Datasets: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Kaggle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🤗</a:t>
            </a:r>
            <a:r>
              <a:rPr lang="en" sz="1700"/>
              <a:t> Datasets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Tensorflow Hub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Data Preprocessing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Pandas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Numpy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Scipy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Data Visualisation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Matplotlib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Plotly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Altair</a:t>
            </a:r>
            <a:endParaRPr sz="1700"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725" y="1216925"/>
            <a:ext cx="2120825" cy="8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6475" y="2235238"/>
            <a:ext cx="2779699" cy="125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4225" y="3373675"/>
            <a:ext cx="1385600" cy="13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My ML Toolkit (Part 2)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60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65"/>
              <a:buChar char="●"/>
            </a:pPr>
            <a:r>
              <a:rPr lang="en" sz="2165"/>
              <a:t>ML Models</a:t>
            </a:r>
            <a:endParaRPr sz="2165"/>
          </a:p>
          <a:p>
            <a:pPr indent="-3425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95"/>
              <a:buChar char="○"/>
            </a:pPr>
            <a:r>
              <a:rPr lang="en" sz="1795"/>
              <a:t>Pytorch</a:t>
            </a:r>
            <a:endParaRPr sz="1795"/>
          </a:p>
          <a:p>
            <a:pPr indent="-3425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95"/>
              <a:buChar char="○"/>
            </a:pPr>
            <a:r>
              <a:rPr lang="en" sz="1795"/>
              <a:t>TensorFlow</a:t>
            </a:r>
            <a:endParaRPr sz="1795"/>
          </a:p>
          <a:p>
            <a:pPr indent="-3425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95"/>
              <a:buChar char="○"/>
            </a:pPr>
            <a:r>
              <a:rPr lang="en" sz="1795"/>
              <a:t>Keras</a:t>
            </a:r>
            <a:endParaRPr sz="1795"/>
          </a:p>
          <a:p>
            <a:pPr indent="-3660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65"/>
              <a:buChar char="●"/>
            </a:pPr>
            <a:r>
              <a:rPr lang="en" sz="2165"/>
              <a:t>ML Webapps</a:t>
            </a:r>
            <a:endParaRPr sz="2165"/>
          </a:p>
          <a:p>
            <a:pPr indent="-3425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95"/>
              <a:buChar char="○"/>
            </a:pPr>
            <a:r>
              <a:rPr lang="en" sz="1795"/>
              <a:t>Streamlit</a:t>
            </a:r>
            <a:endParaRPr sz="1795"/>
          </a:p>
          <a:p>
            <a:pPr indent="-3425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95"/>
              <a:buChar char="○"/>
            </a:pPr>
            <a:r>
              <a:rPr lang="en" sz="1795"/>
              <a:t>Gradio</a:t>
            </a:r>
            <a:endParaRPr sz="1795"/>
          </a:p>
          <a:p>
            <a:pPr indent="-3660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65"/>
              <a:buChar char="●"/>
            </a:pPr>
            <a:r>
              <a:rPr lang="en" sz="2165"/>
              <a:t>NLP </a:t>
            </a:r>
            <a:endParaRPr sz="2165"/>
          </a:p>
          <a:p>
            <a:pPr indent="-3425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95"/>
              <a:buChar char="○"/>
            </a:pPr>
            <a:r>
              <a:rPr lang="en" sz="1795"/>
              <a:t>🤗 Transformers</a:t>
            </a:r>
            <a:endParaRPr sz="1795"/>
          </a:p>
          <a:p>
            <a:pPr indent="-3660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65"/>
              <a:buChar char="●"/>
            </a:pPr>
            <a:r>
              <a:rPr lang="en" sz="2165"/>
              <a:t>Notebooks </a:t>
            </a:r>
            <a:endParaRPr sz="2165"/>
          </a:p>
          <a:p>
            <a:pPr indent="-3425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95"/>
              <a:buChar char="○"/>
            </a:pPr>
            <a:r>
              <a:rPr lang="en" sz="1795"/>
              <a:t>Google Colab</a:t>
            </a:r>
            <a:endParaRPr sz="1795"/>
          </a:p>
          <a:p>
            <a:pPr indent="-3425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95"/>
              <a:buChar char="○"/>
            </a:pPr>
            <a:r>
              <a:rPr lang="en" sz="1795"/>
              <a:t>Kaggle Notebooks</a:t>
            </a:r>
            <a:endParaRPr sz="1795"/>
          </a:p>
          <a:p>
            <a:pPr indent="-34258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95"/>
              <a:buChar char="○"/>
            </a:pPr>
            <a:r>
              <a:rPr lang="en" sz="1795"/>
              <a:t>Jupyter</a:t>
            </a:r>
            <a:r>
              <a:rPr lang="en" sz="1795"/>
              <a:t> Notebooks</a:t>
            </a:r>
            <a:endParaRPr sz="17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665"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0550" y="322875"/>
            <a:ext cx="1180713" cy="137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7437" y="2121775"/>
            <a:ext cx="1103841" cy="137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7432" y="3698353"/>
            <a:ext cx="941394" cy="1093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Google Colab</a:t>
            </a:r>
            <a:endParaRPr sz="3020"/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 Pre-Installed Libraries - Pandas, NumPy, Matplotlib</a:t>
            </a:r>
            <a:endParaRPr sz="2400"/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 Saved on the Cloud- Think Google Docs but for ML</a:t>
            </a:r>
            <a:endParaRPr sz="2400"/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 Collaboration- Super Easy to Share Notebooks</a:t>
            </a:r>
            <a:endParaRPr sz="2400"/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 Free GPU and TPU Use - Nvidia K80 / T4 12GB / 16GB</a:t>
            </a:r>
            <a:endParaRPr sz="2400"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41" y="-61150"/>
            <a:ext cx="1846050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2225" y="3135475"/>
            <a:ext cx="4825650" cy="17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PyTorch </a:t>
            </a:r>
            <a:endParaRPr sz="3020"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PyTorch is an open source machine learning library based on the Torch library,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for applications such as computer vision and natural language processing,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Developed by Facebook's AI Research lab.</a:t>
            </a:r>
            <a:endParaRPr/>
          </a:p>
          <a:p>
            <a:pPr indent="-342900" lvl="0" marL="457200" marR="19050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 computing (like NumPy) with strong acceleration via graphics processing units (GPU)</a:t>
            </a:r>
            <a:endParaRPr/>
          </a:p>
          <a:p>
            <a:pPr indent="-342900" lvl="0" marL="457200" marR="19050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neural networks built on a type-based automatic differentiation system</a:t>
            </a:r>
            <a:endParaRPr/>
          </a:p>
          <a:p>
            <a:pPr indent="0" lvl="0" marL="190500" marR="190500" rtl="0" algn="l">
              <a:lnSpc>
                <a:spcPct val="118000"/>
              </a:lnSpc>
              <a:spcBef>
                <a:spcPts val="4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75" y="3213325"/>
            <a:ext cx="1436549" cy="166837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/>
        </p:nvSpPr>
        <p:spPr>
          <a:xfrm>
            <a:off x="3523050" y="3650275"/>
            <a:ext cx="293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marR="190500" rtl="0" algn="l">
              <a:lnSpc>
                <a:spcPct val="118000"/>
              </a:lnSpc>
              <a:spcBef>
                <a:spcPts val="4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pip install torch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HuggingFace Transformers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311700" y="12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065"/>
              <a:buFont typeface="Arial"/>
              <a:buNone/>
            </a:pPr>
            <a:r>
              <a:rPr lang="en" sz="3050">
                <a:solidFill>
                  <a:schemeClr val="accent1"/>
                </a:solidFill>
              </a:rPr>
              <a:t>Democratizing NLP, one commit at a time!</a:t>
            </a:r>
            <a:endParaRPr sz="305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67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Hugging Face is an NLP-focused startup with a large open-source community, in particular around the Transformers library.</a:t>
            </a:r>
            <a:endParaRPr sz="2400"/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Transformers is based around the concept of pre-trained transformer models. </a:t>
            </a:r>
            <a:endParaRPr sz="2400"/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The advantage of using Transformers lies in the straight-forward model-agnostic API.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550" y="3237500"/>
            <a:ext cx="1846050" cy="18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/>
        </p:nvSpPr>
        <p:spPr>
          <a:xfrm>
            <a:off x="3833600" y="3693875"/>
            <a:ext cx="470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marR="190500" rtl="0" algn="l">
              <a:lnSpc>
                <a:spcPct val="118000"/>
              </a:lnSpc>
              <a:spcBef>
                <a:spcPts val="4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pip install transformers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Streamlit</a:t>
            </a:r>
            <a:endParaRPr sz="3020"/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1"/>
                </a:solidFill>
              </a:rPr>
              <a:t>The fastest way to build and share ML webapps</a:t>
            </a:r>
            <a:endParaRPr sz="2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lang="en" sz="2400">
                <a:solidFill>
                  <a:srgbClr val="3F3F3F"/>
                </a:solidFill>
              </a:rPr>
              <a:t>Streamlit is an </a:t>
            </a:r>
            <a:r>
              <a:rPr b="1" lang="en" sz="2400">
                <a:solidFill>
                  <a:srgbClr val="3F3F3F"/>
                </a:solidFill>
              </a:rPr>
              <a:t>open-source</a:t>
            </a:r>
            <a:r>
              <a:rPr lang="en" sz="2400">
                <a:solidFill>
                  <a:srgbClr val="3F3F3F"/>
                </a:solidFill>
              </a:rPr>
              <a:t> Python library that makes it easy to create and share beautiful, custom web apps for machine learning and data science</a:t>
            </a:r>
            <a:endParaRPr sz="2400"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8675" y="3095300"/>
            <a:ext cx="1846050" cy="18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/>
        </p:nvSpPr>
        <p:spPr>
          <a:xfrm>
            <a:off x="519175" y="3558125"/>
            <a:ext cx="4493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marR="190500" rtl="0" algn="l">
              <a:lnSpc>
                <a:spcPct val="118000"/>
              </a:lnSpc>
              <a:spcBef>
                <a:spcPts val="41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pip install streamlit</a:t>
            </a:r>
            <a:endParaRPr sz="18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90500" marR="190500" rtl="0" algn="l">
              <a:lnSpc>
                <a:spcPct val="118000"/>
              </a:lnSpc>
              <a:spcBef>
                <a:spcPts val="41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streamlit run app.py</a:t>
            </a:r>
            <a:endParaRPr sz="1800">
              <a:solidFill>
                <a:schemeClr val="dk1"/>
              </a:solidFill>
              <a:highlight>
                <a:srgbClr val="F2F2F2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Gagan Bhatia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152475"/>
            <a:ext cx="406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Developer at AWS CIC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Lead Machine Learning Engineer at Omdena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</a:t>
            </a:r>
            <a:r>
              <a:rPr lang="en"/>
              <a:t> </a:t>
            </a:r>
            <a:r>
              <a:rPr lang="en"/>
              <a:t>Assistant</a:t>
            </a:r>
            <a:r>
              <a:rPr lang="en"/>
              <a:t> at QCRI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President of Google Developer student Club at UBC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4th year ECE student at UBC</a:t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5962650" y="633450"/>
            <a:ext cx="2314500" cy="2314500"/>
          </a:xfrm>
          <a:prstGeom prst="ellipse">
            <a:avLst/>
          </a:prstGeom>
          <a:solidFill>
            <a:srgbClr val="234076"/>
          </a:solidFill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625" y="3428925"/>
            <a:ext cx="2638352" cy="198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 b="27509" l="0" r="0" t="0"/>
          <a:stretch/>
        </p:blipFill>
        <p:spPr>
          <a:xfrm>
            <a:off x="6067800" y="734775"/>
            <a:ext cx="2104200" cy="2133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771" y="3986738"/>
            <a:ext cx="1446774" cy="8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3625" y="3820375"/>
            <a:ext cx="1093400" cy="10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1019" y="4133207"/>
            <a:ext cx="217626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85750" y="3066262"/>
            <a:ext cx="953126" cy="1299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11700" y="23125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Hacking time</a:t>
            </a:r>
            <a:endParaRPr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975" y="358050"/>
            <a:ext cx="1846052" cy="184605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/>
        </p:nvSpPr>
        <p:spPr>
          <a:xfrm>
            <a:off x="1801375" y="3262850"/>
            <a:ext cx="584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aira Semi Condensed"/>
                <a:ea typeface="Saira Semi Condensed"/>
                <a:cs typeface="Saira Semi Condensed"/>
                <a:sym typeface="Saira Semi Condensed"/>
              </a:rPr>
              <a:t>https://github.com/gagan3012/MLH</a:t>
            </a:r>
            <a:endParaRPr sz="3000"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/>
          <p:nvPr/>
        </p:nvSpPr>
        <p:spPr>
          <a:xfrm>
            <a:off x="-2650425" y="-500025"/>
            <a:ext cx="6353100" cy="6353100"/>
          </a:xfrm>
          <a:prstGeom prst="ellipse">
            <a:avLst/>
          </a:prstGeom>
          <a:solidFill>
            <a:srgbClr val="1C2F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3"/>
          <p:cNvSpPr txBox="1"/>
          <p:nvPr>
            <p:ph type="title"/>
          </p:nvPr>
        </p:nvSpPr>
        <p:spPr>
          <a:xfrm>
            <a:off x="4255050" y="1788900"/>
            <a:ext cx="85206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</p:txBody>
      </p:sp>
      <p:sp>
        <p:nvSpPr>
          <p:cNvPr id="229" name="Google Shape;229;p33"/>
          <p:cNvSpPr txBox="1"/>
          <p:nvPr>
            <p:ph type="title"/>
          </p:nvPr>
        </p:nvSpPr>
        <p:spPr>
          <a:xfrm>
            <a:off x="4255050" y="2819400"/>
            <a:ext cx="85206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Any questions?</a:t>
            </a:r>
            <a:endParaRPr b="0" sz="2000"/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68677" y="1"/>
            <a:ext cx="6823726" cy="61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62050" y="505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Open Source Projects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5737375" y="1152475"/>
            <a:ext cx="3094800" cy="3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97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65"/>
              <a:buChar char="●"/>
            </a:pPr>
            <a:r>
              <a:rPr lang="en" sz="2065"/>
              <a:t>GitHub: @gagan3012</a:t>
            </a:r>
            <a:endParaRPr sz="2065"/>
          </a:p>
          <a:p>
            <a:pPr indent="-3597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65"/>
              <a:buChar char="●"/>
            </a:pPr>
            <a:r>
              <a:rPr lang="en" sz="2065"/>
              <a:t>Creator</a:t>
            </a:r>
            <a:r>
              <a:rPr lang="en" sz="2065"/>
              <a:t> of Keytotext</a:t>
            </a:r>
            <a:endParaRPr sz="2065"/>
          </a:p>
          <a:p>
            <a:pPr indent="-3597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65"/>
              <a:buChar char="●"/>
            </a:pPr>
            <a:r>
              <a:rPr lang="en" sz="2065"/>
              <a:t>Creator of Project-code-py</a:t>
            </a:r>
            <a:endParaRPr sz="2065"/>
          </a:p>
          <a:p>
            <a:pPr indent="-3597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65"/>
              <a:buChar char="●"/>
            </a:pPr>
            <a:r>
              <a:rPr lang="en" sz="2065"/>
              <a:t>Paper implementations </a:t>
            </a:r>
            <a:endParaRPr sz="2065"/>
          </a:p>
          <a:p>
            <a:pPr indent="-3597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65"/>
              <a:buChar char="●"/>
            </a:pPr>
            <a:r>
              <a:rPr lang="en" sz="2065"/>
              <a:t>Staysafe won the HealthHack 2021</a:t>
            </a:r>
            <a:endParaRPr sz="20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2065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79" y="1071950"/>
            <a:ext cx="2245950" cy="228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4325" y="1091412"/>
            <a:ext cx="2245949" cy="224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000" y="3432376"/>
            <a:ext cx="3006935" cy="15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1700" y="3623150"/>
            <a:ext cx="1368474" cy="136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 we’ll cover: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 to concepts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Basics of ML and NLP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Playing around with Google Colab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Experimenting with Hugging Face Transformers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Deploying ML WebApps with Streamlit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975" y="158600"/>
            <a:ext cx="2980875" cy="22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Prerequisites</a:t>
            </a:r>
            <a:r>
              <a:rPr lang="en"/>
              <a:t> and Topics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 Python Basics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Jupyter Notebooks basics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Topics</a:t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AI &amp; Machine Learning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NLP - Natural Language Processing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ML Models - Training, Pre-training, Supervised, Etc.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Transformers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749" y="543800"/>
            <a:ext cx="4463751" cy="257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 is the study of computer algorithms that improve automatically through experience and by the use of </a:t>
            </a:r>
            <a:r>
              <a:rPr lang="en">
                <a:highlight>
                  <a:schemeClr val="accent4"/>
                </a:highlight>
              </a:rPr>
              <a:t>data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25" y="2139975"/>
            <a:ext cx="4633700" cy="25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 rotWithShape="1">
          <a:blip r:embed="rId4">
            <a:alphaModFix/>
          </a:blip>
          <a:srcRect b="0" l="23059" r="0" t="0"/>
          <a:stretch/>
        </p:blipFill>
        <p:spPr>
          <a:xfrm>
            <a:off x="5589550" y="2170475"/>
            <a:ext cx="2790976" cy="25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ML?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152475"/>
            <a:ext cx="324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heavily hyped, self-driving Tesla cars?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recommendation offers such as those from Amazon and Netflix?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Knowing what customers are saying about you on Twitter?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Fraud detection? 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4950" y="616525"/>
            <a:ext cx="5285999" cy="3781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Understanding The Scope of AI &amp; 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152475"/>
            <a:ext cx="410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5685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8079"/>
              <a:t>Our workshop focuses on using “surface-level” tools to implement ML functions in your own projects.</a:t>
            </a:r>
            <a:endParaRPr sz="8079"/>
          </a:p>
          <a:p>
            <a:pPr indent="-35685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8079"/>
              <a:t>The field of ML itself is just a subset of AI</a:t>
            </a:r>
            <a:endParaRPr sz="8079"/>
          </a:p>
          <a:p>
            <a:pPr indent="-35685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8079"/>
              <a:t>While ML has been made accessible through different tools and open source projects, understanding how ML works is an extensive process.</a:t>
            </a:r>
            <a:endParaRPr sz="807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800" y="2019625"/>
            <a:ext cx="4199501" cy="21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4881525" y="1397225"/>
            <a:ext cx="3423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https://i.am.ai/roadmap/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